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20"/>
  </p:notesMasterIdLst>
  <p:sldIdLst>
    <p:sldId id="256" r:id="rId2"/>
    <p:sldId id="382" r:id="rId3"/>
    <p:sldId id="818" r:id="rId4"/>
    <p:sldId id="383" r:id="rId5"/>
    <p:sldId id="1025" r:id="rId6"/>
    <p:sldId id="1015" r:id="rId7"/>
    <p:sldId id="791" r:id="rId8"/>
    <p:sldId id="1014" r:id="rId9"/>
    <p:sldId id="1023" r:id="rId10"/>
    <p:sldId id="1022" r:id="rId11"/>
    <p:sldId id="1016" r:id="rId12"/>
    <p:sldId id="1017" r:id="rId13"/>
    <p:sldId id="1018" r:id="rId14"/>
    <p:sldId id="1019" r:id="rId15"/>
    <p:sldId id="1020" r:id="rId16"/>
    <p:sldId id="1021" r:id="rId17"/>
    <p:sldId id="1011" r:id="rId18"/>
    <p:sldId id="1012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417"/>
    <p:restoredTop sz="76563" autoAdjust="0"/>
  </p:normalViewPr>
  <p:slideViewPr>
    <p:cSldViewPr snapToGrid="0" snapToObjects="1">
      <p:cViewPr varScale="1">
        <p:scale>
          <a:sx n="87" d="100"/>
          <a:sy n="87" d="100"/>
        </p:scale>
        <p:origin x="190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baseline="0" dirty="0"/>
          </a:p>
          <a:p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lang="en-US" dirty="0"/>
          </a:p>
        </p:txBody>
      </p:sp>
      <p:sp>
        <p:nvSpPr>
          <p:cNvPr id="231" name="Shape 2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67302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4075" y="744538"/>
            <a:ext cx="2838450" cy="21304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6909" y="2947095"/>
            <a:ext cx="5335270" cy="623504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1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803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GB" altLang="ja-JP" dirty="0">
              <a:latin typeface="Times New Roman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3151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GB" altLang="ja-JP" dirty="0">
              <a:latin typeface="Times New Roman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926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527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569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723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920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9635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9758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828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8860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7060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778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075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3676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152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s.ruthmiskin.com/training/view/qMkqlT57/aOvfLqSt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home.oxfordowl.co.uk/reading/reading-schemes-oxford-levels/read-write-inc-phonics-guide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miskin.education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xfordowl.co.uk/Reading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692105" y="4024828"/>
            <a:ext cx="5451895" cy="1679380"/>
          </a:xfrm>
        </p:spPr>
        <p:txBody>
          <a:bodyPr>
            <a:normAutofit/>
          </a:bodyPr>
          <a:lstStyle/>
          <a:p>
            <a:r>
              <a:rPr lang="en-US" i="1" dirty="0"/>
              <a:t>Read Write Inc. </a:t>
            </a:r>
            <a:r>
              <a:rPr lang="en-US" dirty="0"/>
              <a:t>Phonics </a:t>
            </a:r>
            <a:br>
              <a:rPr lang="en-US" dirty="0"/>
            </a:br>
            <a:r>
              <a:rPr lang="en-US" dirty="0"/>
              <a:t>Set 1 Sounds and Blending to Read </a:t>
            </a:r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4"/>
    </mc:Choice>
    <mc:Fallback xmlns="">
      <p:transition spd="slow" advTm="1046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 dirty="0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What is phonics?</a:t>
            </a:r>
          </a:p>
        </p:txBody>
      </p:sp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323528" y="1124743"/>
            <a:ext cx="8639174" cy="5448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640"/>
              </a:spcBef>
              <a:spcAft>
                <a:spcPts val="0"/>
              </a:spcAft>
              <a:buSzPct val="25000"/>
            </a:pPr>
            <a:r>
              <a:rPr lang="en-US" sz="28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Phonics is the method of teaching reading through the identification of sounds and graphemes. </a:t>
            </a:r>
          </a:p>
          <a:p>
            <a:pPr>
              <a:spcBef>
                <a:spcPts val="640"/>
              </a:spcBef>
              <a:spcAft>
                <a:spcPts val="0"/>
              </a:spcAft>
              <a:buSzPct val="25000"/>
            </a:pPr>
            <a:endParaRPr lang="en-US" sz="2800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2800" b="0" i="0" u="none" strike="noStrike" cap="none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Sounds</a:t>
            </a:r>
          </a:p>
          <a:p>
            <a:pPr lvl="0">
              <a:spcBef>
                <a:spcPts val="0"/>
              </a:spcBef>
              <a:buSzPct val="25000"/>
            </a:pPr>
            <a:r>
              <a:rPr lang="en-US" sz="2800" dirty="0">
                <a:solidFill>
                  <a:schemeClr val="tx1"/>
                </a:solidFill>
              </a:rPr>
              <a:t>All words are made up of individual </a:t>
            </a:r>
            <a:r>
              <a:rPr lang="en-US" sz="2800" b="1" dirty="0">
                <a:solidFill>
                  <a:schemeClr val="tx1"/>
                </a:solidFill>
              </a:rPr>
              <a:t>sounds. </a:t>
            </a:r>
            <a:r>
              <a:rPr lang="en-US" sz="2800" dirty="0">
                <a:solidFill>
                  <a:schemeClr val="tx1"/>
                </a:solidFill>
              </a:rPr>
              <a:t>These sounds are merged together to form words.</a:t>
            </a:r>
          </a:p>
          <a:p>
            <a:pPr lvl="0">
              <a:spcBef>
                <a:spcPts val="0"/>
              </a:spcBef>
              <a:buSzPct val="25000"/>
            </a:pPr>
            <a:r>
              <a:rPr lang="en-US" sz="28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e.g. in </a:t>
            </a:r>
            <a:r>
              <a:rPr lang="en-US" sz="2800" dirty="0"/>
              <a:t>‘mat’ we have the sounds ‘m’, ‘a’, ‘t’, ship – ‘</a:t>
            </a:r>
            <a:r>
              <a:rPr lang="en-US" sz="2800" dirty="0" err="1"/>
              <a:t>sh</a:t>
            </a:r>
            <a:r>
              <a:rPr lang="en-US" sz="2800" dirty="0"/>
              <a:t>’, ‘</a:t>
            </a:r>
            <a:r>
              <a:rPr lang="en-US" sz="2800" dirty="0" err="1"/>
              <a:t>i</a:t>
            </a:r>
            <a:r>
              <a:rPr lang="en-US" sz="2800" dirty="0"/>
              <a:t>’, ‘p’.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lang="en-US" sz="2800" dirty="0">
              <a:solidFill>
                <a:schemeClr val="dk2"/>
              </a:solidFill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2800" i="0" u="none" strike="noStrike" cap="none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Graphemes</a:t>
            </a:r>
          </a:p>
          <a:p>
            <a:pPr>
              <a:spcBef>
                <a:spcPts val="640"/>
              </a:spcBef>
              <a:spcAft>
                <a:spcPts val="0"/>
              </a:spcAft>
              <a:buSzPct val="25000"/>
            </a:pPr>
            <a:r>
              <a:rPr lang="en-US" sz="28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A grapheme is another name for the letters we use to write the sound. The spelling of that sound on the page. </a:t>
            </a:r>
            <a:endParaRPr lang="en-US" sz="2800" i="1" dirty="0"/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lang="en-US" sz="280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0300843"/>
      </p:ext>
    </p:extLst>
  </p:cSld>
  <p:clrMapOvr>
    <a:masterClrMapping/>
  </p:clrMapOvr>
  <p:transition spd="slow" advTm="30093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ea typeface="Arial Unicode MS" pitchFamily="34" charset="-128"/>
                <a:cs typeface="Arial Unicode MS" pitchFamily="34" charset="-128"/>
              </a:rPr>
              <a:t>Speed Sounds Set 1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422275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96888" y="1751013"/>
            <a:ext cx="3810000" cy="95410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52736"/>
            <a:ext cx="7693517" cy="546103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259632" y="1484784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1259632" y="3140968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259632" y="4725144"/>
            <a:ext cx="288032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08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49"/>
    </mc:Choice>
    <mc:Fallback xmlns="">
      <p:transition spd="slow" advTm="1124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Pure Sounds (</a:t>
            </a:r>
            <a:r>
              <a:rPr lang="en-US" dirty="0" err="1"/>
              <a:t>ruthmiskin.com</a:t>
            </a:r>
            <a:r>
              <a:rPr lang="en-US" dirty="0"/>
              <a:t>)</a:t>
            </a:r>
          </a:p>
        </p:txBody>
      </p:sp>
      <p:sp>
        <p:nvSpPr>
          <p:cNvPr id="3" name="Rectangle 2"/>
          <p:cNvSpPr/>
          <p:nvPr/>
        </p:nvSpPr>
        <p:spPr>
          <a:xfrm>
            <a:off x="448573" y="1380226"/>
            <a:ext cx="812608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3200" dirty="0">
                <a:ea typeface="Times New Roman"/>
                <a:cs typeface="Times New Roman"/>
                <a:sym typeface="Times New Roman"/>
              </a:rPr>
              <a:t>Using RWI, we make learning to read easy for children because we start by teaching them just one way of reading and writing every sound. They are on the </a:t>
            </a:r>
            <a:r>
              <a:rPr lang="en-US" sz="3200" dirty="0">
                <a:solidFill>
                  <a:schemeClr val="dk1"/>
                </a:solidFill>
                <a:ea typeface="Times New Roman"/>
                <a:cs typeface="Times New Roman"/>
                <a:sym typeface="Times New Roman"/>
              </a:rPr>
              <a:t>Simple Speed Sounds chart on the previous slide</a:t>
            </a:r>
            <a:r>
              <a:rPr lang="en-US" sz="3200" dirty="0"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>
              <a:buSzPct val="25000"/>
            </a:pPr>
            <a:endParaRPr lang="en-US" sz="3200" dirty="0">
              <a:ea typeface="Times New Roman"/>
              <a:cs typeface="Times New Roman"/>
              <a:sym typeface="Times New Roman"/>
            </a:endParaRPr>
          </a:p>
          <a:p>
            <a:pPr lvl="0">
              <a:buSzPct val="25000"/>
            </a:pPr>
            <a:r>
              <a:rPr lang="en-US" sz="3200" dirty="0">
                <a:solidFill>
                  <a:schemeClr val="dk1"/>
                </a:solidFill>
                <a:ea typeface="Times New Roman"/>
                <a:cs typeface="Times New Roman"/>
                <a:sym typeface="Times New Roman"/>
              </a:rPr>
              <a:t>We </a:t>
            </a:r>
            <a:r>
              <a:rPr lang="en-US" sz="3200" dirty="0">
                <a:ea typeface="Times New Roman"/>
                <a:cs typeface="Times New Roman"/>
                <a:sym typeface="Times New Roman"/>
              </a:rPr>
              <a:t>teach </a:t>
            </a:r>
            <a:r>
              <a:rPr lang="en-US" sz="3200" dirty="0">
                <a:solidFill>
                  <a:schemeClr val="dk1"/>
                </a:solidFill>
                <a:ea typeface="Times New Roman"/>
                <a:cs typeface="Times New Roman"/>
                <a:sym typeface="Times New Roman"/>
              </a:rPr>
              <a:t>Set 1 sounds first - (sounds as far as a</a:t>
            </a:r>
            <a:r>
              <a:rPr lang="en-US" sz="3200" dirty="0">
                <a:ea typeface="Times New Roman"/>
                <a:cs typeface="Times New Roman"/>
                <a:sym typeface="Times New Roman"/>
              </a:rPr>
              <a:t> e </a:t>
            </a:r>
            <a:r>
              <a:rPr lang="en-US" sz="3200" dirty="0" err="1"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3200" dirty="0">
                <a:ea typeface="Times New Roman"/>
                <a:cs typeface="Times New Roman"/>
                <a:sym typeface="Times New Roman"/>
              </a:rPr>
              <a:t> o u).</a:t>
            </a:r>
          </a:p>
          <a:p>
            <a:pPr lvl="0">
              <a:buSzPct val="25000"/>
              <a:defRPr/>
            </a:pPr>
            <a:r>
              <a:rPr lang="en-GB" altLang="ja-JP" sz="3200" dirty="0"/>
              <a:t>Children need to know sounds – not letter names – to read words.</a:t>
            </a:r>
            <a:endParaRPr lang="en-US" sz="3200" dirty="0"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5641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45"/>
    </mc:Choice>
    <mc:Fallback xmlns="">
      <p:transition spd="slow" advTm="1534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Pure Sounds (</a:t>
            </a:r>
            <a:r>
              <a:rPr lang="en-US" dirty="0" err="1"/>
              <a:t>ruthmiskin.com</a:t>
            </a:r>
            <a:r>
              <a:rPr lang="en-US" dirty="0"/>
              <a:t>)</a:t>
            </a:r>
          </a:p>
        </p:txBody>
      </p:sp>
      <p:sp>
        <p:nvSpPr>
          <p:cNvPr id="4" name="Rectangle 3"/>
          <p:cNvSpPr/>
          <p:nvPr/>
        </p:nvSpPr>
        <p:spPr>
          <a:xfrm>
            <a:off x="465827" y="1465385"/>
            <a:ext cx="828135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We teach using pure sounds. </a:t>
            </a:r>
          </a:p>
          <a:p>
            <a:endParaRPr lang="en-US" sz="3200" dirty="0"/>
          </a:p>
          <a:p>
            <a:r>
              <a:rPr lang="en-US" sz="3200" dirty="0"/>
              <a:t>W</a:t>
            </a:r>
            <a:r>
              <a:rPr lang="en-GB" sz="3200" dirty="0"/>
              <a:t>e pronounce the sounds clearly, using pure sounds (‘m’ not’ </a:t>
            </a:r>
            <a:r>
              <a:rPr lang="en-GB" sz="3200" dirty="0" err="1"/>
              <a:t>muh</a:t>
            </a:r>
            <a:r>
              <a:rPr lang="en-GB" sz="3200" dirty="0"/>
              <a:t>’, ’s’ not ‘</a:t>
            </a:r>
            <a:r>
              <a:rPr lang="en-GB" altLang="ja-JP" sz="3200" dirty="0" err="1"/>
              <a:t>suh</a:t>
            </a:r>
            <a:r>
              <a:rPr lang="en-GB" sz="3200" dirty="0"/>
              <a:t>’</a:t>
            </a:r>
            <a:r>
              <a:rPr lang="en-GB" altLang="ja-JP" sz="3200" dirty="0"/>
              <a:t>, etc.) so that your child will be able to blend the sounds together to make words more easily. </a:t>
            </a:r>
          </a:p>
        </p:txBody>
      </p:sp>
    </p:spTree>
    <p:extLst>
      <p:ext uri="{BB962C8B-B14F-4D97-AF65-F5344CB8AC3E}">
        <p14:creationId xmlns:p14="http://schemas.microsoft.com/office/powerpoint/2010/main" val="66156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60"/>
    </mc:Choice>
    <mc:Fallback xmlns="">
      <p:transition spd="slow" advTm="936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Name the pictures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672860" y="1582341"/>
            <a:ext cx="797080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We give children a hook to learn the sounds by using pictures in the same shape as the letter.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‘s’ looks like a snake.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‘d’ looks like a dinosaur.</a:t>
            </a:r>
          </a:p>
          <a:p>
            <a:pPr lvl="0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‘m’ looks like a mountain.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‘a’ looks like an apple.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We teach the children to name the mnemonic pictures before they learn the sound.</a:t>
            </a:r>
          </a:p>
          <a:p>
            <a:pPr lvl="0"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This means that children learn to read and write the sounds really easily.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8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88"/>
    </mc:Choice>
    <mc:Fallback xmlns="">
      <p:transition spd="slow" advTm="1738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Name the pictures</a:t>
            </a:r>
            <a:endParaRPr lang="en-US" dirty="0"/>
          </a:p>
        </p:txBody>
      </p:sp>
      <p:pic>
        <p:nvPicPr>
          <p:cNvPr id="5" name="Content Placeholder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29" r="-40929"/>
          <a:stretch>
            <a:fillRect/>
          </a:stretch>
        </p:blipFill>
        <p:spPr bwMode="auto">
          <a:xfrm>
            <a:off x="627051" y="1628800"/>
            <a:ext cx="8028384" cy="4405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654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1"/>
    </mc:Choice>
    <mc:Fallback xmlns="">
      <p:transition spd="slow" advTm="596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450BF-B53D-6F49-9A43-6D1A1CC94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letter formation</a:t>
            </a:r>
          </a:p>
        </p:txBody>
      </p:sp>
      <p:pic>
        <p:nvPicPr>
          <p:cNvPr id="7" name="Content Placeholder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2C4C9AB0-B505-1445-9009-1C3C5B4F7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6226" y="1289740"/>
            <a:ext cx="7991548" cy="5040313"/>
          </a:xfrm>
        </p:spPr>
      </p:pic>
    </p:spTree>
    <p:extLst>
      <p:ext uri="{BB962C8B-B14F-4D97-AF65-F5344CB8AC3E}">
        <p14:creationId xmlns:p14="http://schemas.microsoft.com/office/powerpoint/2010/main" val="306828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05"/>
    </mc:Choice>
    <mc:Fallback xmlns="">
      <p:transition spd="slow" advTm="2150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DF07E-39BF-2745-A208-6978920BF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a Set 1 Sound - </a:t>
            </a:r>
            <a:r>
              <a:rPr lang="en-US" dirty="0">
                <a:solidFill>
                  <a:srgbClr val="FFC000"/>
                </a:solidFill>
              </a:rPr>
              <a:t>in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64E17-1E6D-554C-82C8-D6B25B0C93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Watch teaching of the set 1 sound ‘a’ in action below.</a:t>
            </a:r>
          </a:p>
          <a:p>
            <a:r>
              <a:rPr lang="en-US" dirty="0">
                <a:hlinkClick r:id="rId3"/>
              </a:rPr>
              <a:t>https://schools.ruthmiskin.com/training/view/qMkqlT57/aOvfLqSt</a:t>
            </a: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81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9157"/>
    </mc:Choice>
    <mc:Fallback xmlns="">
      <p:transition spd="slow" advTm="63915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I do at home to support my child?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1. Use pure sounds, not letter names</a:t>
            </a:r>
          </a:p>
          <a:p>
            <a:endParaRPr lang="en-GB" dirty="0"/>
          </a:p>
          <a:p>
            <a:r>
              <a:rPr lang="en-GB" dirty="0"/>
              <a:t>2. Teach the picture names</a:t>
            </a:r>
          </a:p>
          <a:p>
            <a:endParaRPr lang="en-GB" dirty="0"/>
          </a:p>
          <a:p>
            <a:r>
              <a:rPr lang="en-GB" dirty="0"/>
              <a:t>3. Practise reading sounds speedily -                 </a:t>
            </a:r>
          </a:p>
          <a:p>
            <a:r>
              <a:rPr lang="en-GB" dirty="0"/>
              <a:t>    ‘review, review, review’</a:t>
            </a:r>
          </a:p>
          <a:p>
            <a:endParaRPr lang="en-GB" dirty="0"/>
          </a:p>
          <a:p>
            <a:r>
              <a:rPr lang="en-GB" dirty="0"/>
              <a:t>4. Use the handwriting phrases for writing only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548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37"/>
    </mc:Choice>
    <mc:Fallback xmlns="">
      <p:transition spd="slow" advTm="14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Sounds + blending = reading </a:t>
            </a:r>
          </a:p>
        </p:txBody>
      </p:sp>
      <p:pic>
        <p:nvPicPr>
          <p:cNvPr id="16" name="Picture 15" descr="Screen Shot 2016-04-13 at 10.33.1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7282" y="4779383"/>
            <a:ext cx="2963858" cy="13948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D0F987-1124-9641-A917-5AF839C65251}"/>
              </a:ext>
            </a:extLst>
          </p:cNvPr>
          <p:cNvSpPr txBox="1"/>
          <p:nvPr/>
        </p:nvSpPr>
        <p:spPr>
          <a:xfrm>
            <a:off x="4254181" y="4912289"/>
            <a:ext cx="10654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+</a:t>
            </a:r>
          </a:p>
        </p:txBody>
      </p:sp>
      <p:pic>
        <p:nvPicPr>
          <p:cNvPr id="9" name="Picture 8" descr="as.png">
            <a:extLst>
              <a:ext uri="{FF2B5EF4-FFF2-40B4-BE49-F238E27FC236}">
                <a16:creationId xmlns:a16="http://schemas.microsoft.com/office/drawing/2014/main" id="{51EA20A7-5BA2-E440-9860-D798EE7E5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4722673"/>
            <a:ext cx="3393707" cy="150831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8355" y="1397301"/>
            <a:ext cx="78327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soon as your child is confident with set 1 sounds they will learn to read words by blending these sounds together:</a:t>
            </a:r>
          </a:p>
          <a:p>
            <a:pPr lvl="0">
              <a:buSzPct val="25000"/>
              <a:defRPr/>
            </a:pPr>
            <a:endParaRPr lang="en-US" sz="2400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  <a:p>
            <a:pPr lvl="0">
              <a:buSzPct val="25000"/>
              <a:defRPr/>
            </a:pPr>
            <a:r>
              <a:rPr lang="en-US" sz="24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Alongside teaching children sounds, we teach them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blend sounds to read words e.g. s-a-t, sat. </a:t>
            </a:r>
          </a:p>
          <a:p>
            <a:pPr lvl="0">
              <a:buSzPct val="25000"/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SzPct val="25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We use Fred Talk to help children read.</a:t>
            </a:r>
            <a:endParaRPr lang="en-US" sz="2400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0342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69"/>
    </mc:Choice>
    <mc:Fallback xmlns="">
      <p:transition spd="slow" advTm="14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Fred</a:t>
            </a:r>
          </a:p>
        </p:txBody>
      </p:sp>
      <p:pic>
        <p:nvPicPr>
          <p:cNvPr id="4" name="Content Placeholder 1" descr="41Ho83H3mFL.jpg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500" y="4193704"/>
            <a:ext cx="5717373" cy="2664296"/>
          </a:xfrm>
        </p:spPr>
      </p:pic>
      <p:sp>
        <p:nvSpPr>
          <p:cNvPr id="3" name="Rectangle 2"/>
          <p:cNvSpPr/>
          <p:nvPr/>
        </p:nvSpPr>
        <p:spPr>
          <a:xfrm>
            <a:off x="323528" y="1305342"/>
            <a:ext cx="85789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use our toy frog Fred in each lesson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Fred can only speak in sounds. He says d-o-g, h-a-t etc. </a:t>
            </a:r>
          </a:p>
          <a:p>
            <a:pPr lvl="0"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Speaking like Fred helps children to understand that words are made up of sounds.</a:t>
            </a:r>
          </a:p>
          <a:p>
            <a:pPr lvl="0">
              <a:defRPr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Fred helps children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practise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blending sounds together because he needs the children to say the words for him. Fred says d-o-g, children tell him the word is dog.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This is how we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quickly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teach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all of our children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to blend.</a:t>
            </a:r>
          </a:p>
        </p:txBody>
      </p:sp>
    </p:spTree>
    <p:extLst>
      <p:ext uri="{BB962C8B-B14F-4D97-AF65-F5344CB8AC3E}">
        <p14:creationId xmlns:p14="http://schemas.microsoft.com/office/powerpoint/2010/main" val="53755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77"/>
    </mc:Choice>
    <mc:Fallback xmlns="">
      <p:transition spd="slow" advTm="1357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38EB5-9B32-FA4F-9087-5D538ACE5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I do at home to support my child?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8D7AE-5475-5348-8458-BA667DBF2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AutoNum type="arabicPeriod"/>
            </a:pPr>
            <a:r>
              <a:rPr lang="en-GB" dirty="0"/>
              <a:t>Say the word </a:t>
            </a:r>
            <a:r>
              <a:rPr lang="en-US" dirty="0"/>
              <a:t>in sounds as Fred e.g. c-a-t.</a:t>
            </a:r>
          </a:p>
          <a:p>
            <a:pPr marL="514350" lvl="0" indent="-514350">
              <a:buAutoNum type="arabicPeriod"/>
            </a:pPr>
            <a:endParaRPr lang="en-US" dirty="0"/>
          </a:p>
          <a:p>
            <a:pPr marL="514350" lvl="0" indent="-514350">
              <a:buAutoNum type="arabicPeriod"/>
            </a:pPr>
            <a:r>
              <a:rPr lang="en-US" dirty="0"/>
              <a:t>Ask your child to repeat. Can they ‘jump-in’ with the whole word?</a:t>
            </a:r>
          </a:p>
          <a:p>
            <a:pPr marL="514350" lvl="0" indent="-514350">
              <a:buAutoNum type="arabicPeriod"/>
            </a:pPr>
            <a:endParaRPr lang="en-US" dirty="0"/>
          </a:p>
          <a:p>
            <a:pPr marL="514350" lvl="0" indent="-514350">
              <a:buAutoNum type="arabicPeriod"/>
            </a:pPr>
            <a:r>
              <a:rPr lang="en-US" dirty="0"/>
              <a:t>Say the word in sounds followed by the whole word e.g. c-a-t, cat</a:t>
            </a:r>
          </a:p>
          <a:p>
            <a:pPr marL="514350" lvl="0" indent="-514350">
              <a:buAutoNum type="arabicPeriod"/>
            </a:pPr>
            <a:endParaRPr lang="en-US" dirty="0"/>
          </a:p>
          <a:p>
            <a:pPr marL="514350" lvl="0" indent="-514350">
              <a:buAutoNum type="arabicPeriod"/>
            </a:pPr>
            <a:r>
              <a:rPr lang="en-US" dirty="0"/>
              <a:t>Ask your child to repeat</a:t>
            </a:r>
            <a:endParaRPr lang="en-GB" dirty="0"/>
          </a:p>
          <a:p>
            <a:endParaRPr lang="en-US" dirty="0"/>
          </a:p>
        </p:txBody>
      </p:sp>
      <p:pic>
        <p:nvPicPr>
          <p:cNvPr id="4" name="Content Placeholder 1" descr="41Ho83H3mFL.jpg">
            <a:extLst>
              <a:ext uri="{FF2B5EF4-FFF2-40B4-BE49-F238E27FC236}">
                <a16:creationId xmlns:a16="http://schemas.microsoft.com/office/drawing/2014/main" id="{6CAA398F-6BF3-F04C-91E3-77FD52EE758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882" b="-8882"/>
          <a:stretch>
            <a:fillRect/>
          </a:stretch>
        </p:blipFill>
        <p:spPr bwMode="auto">
          <a:xfrm>
            <a:off x="5465338" y="4297679"/>
            <a:ext cx="3297979" cy="180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1952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49"/>
    </mc:Choice>
    <mc:Fallback xmlns="">
      <p:transition spd="slow" advTm="1244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8720"/>
            <a:ext cx="8635412" cy="864096"/>
          </a:xfrm>
        </p:spPr>
        <p:txBody>
          <a:bodyPr/>
          <a:lstStyle/>
          <a:p>
            <a:r>
              <a:rPr lang="en-US" dirty="0"/>
              <a:t>Fred games and Fred talk throughout the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850" y="1195182"/>
            <a:ext cx="4906714" cy="5040560"/>
          </a:xfrm>
        </p:spPr>
        <p:txBody>
          <a:bodyPr/>
          <a:lstStyle/>
          <a:p>
            <a:r>
              <a:rPr lang="en-US" dirty="0"/>
              <a:t>Shall we have some</a:t>
            </a:r>
          </a:p>
          <a:p>
            <a:endParaRPr lang="en-US" dirty="0"/>
          </a:p>
          <a:p>
            <a:r>
              <a:rPr lang="en-US" dirty="0"/>
              <a:t>What would you like to</a:t>
            </a:r>
          </a:p>
          <a:p>
            <a:endParaRPr lang="en-US" dirty="0"/>
          </a:p>
          <a:p>
            <a:r>
              <a:rPr lang="en-US" dirty="0"/>
              <a:t>Let’s put on your</a:t>
            </a:r>
          </a:p>
          <a:p>
            <a:endParaRPr lang="en-US" dirty="0"/>
          </a:p>
        </p:txBody>
      </p:sp>
      <p:pic>
        <p:nvPicPr>
          <p:cNvPr id="8" name="Content Placeholder 1" descr="41Ho83H3mFL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882" b="-8882"/>
          <a:stretch>
            <a:fillRect/>
          </a:stretch>
        </p:blipFill>
        <p:spPr bwMode="auto">
          <a:xfrm>
            <a:off x="5465338" y="4297679"/>
            <a:ext cx="3297979" cy="180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A0C5BF-DCC2-8F4E-8C72-591573B90E63}"/>
              </a:ext>
            </a:extLst>
          </p:cNvPr>
          <p:cNvSpPr txBox="1"/>
          <p:nvPr/>
        </p:nvSpPr>
        <p:spPr>
          <a:xfrm>
            <a:off x="4040676" y="1183856"/>
            <a:ext cx="301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FAFE52-461D-5843-961D-09A102A23140}"/>
              </a:ext>
            </a:extLst>
          </p:cNvPr>
          <p:cNvSpPr txBox="1"/>
          <p:nvPr/>
        </p:nvSpPr>
        <p:spPr>
          <a:xfrm>
            <a:off x="4132602" y="1183856"/>
            <a:ext cx="646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D2CC35-F4AE-8B41-854A-0B26618A8883}"/>
              </a:ext>
            </a:extLst>
          </p:cNvPr>
          <p:cNvSpPr txBox="1"/>
          <p:nvPr/>
        </p:nvSpPr>
        <p:spPr>
          <a:xfrm>
            <a:off x="4485484" y="1195182"/>
            <a:ext cx="89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1294A3-E033-AB44-8B6E-0BD6587B9F88}"/>
              </a:ext>
            </a:extLst>
          </p:cNvPr>
          <p:cNvSpPr txBox="1"/>
          <p:nvPr/>
        </p:nvSpPr>
        <p:spPr>
          <a:xfrm>
            <a:off x="4858036" y="1189401"/>
            <a:ext cx="89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</a:t>
            </a:r>
            <a:r>
              <a:rPr lang="en-US" sz="3200" b="1" dirty="0" err="1">
                <a:solidFill>
                  <a:schemeClr val="accent3"/>
                </a:solidFill>
              </a:rPr>
              <a:t>ch</a:t>
            </a:r>
            <a:endParaRPr lang="en-US" sz="3200" b="1" dirty="0">
              <a:solidFill>
                <a:schemeClr val="accent3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78B5F5-4F95-574B-B5D6-ED6E868E81CB}"/>
              </a:ext>
            </a:extLst>
          </p:cNvPr>
          <p:cNvSpPr txBox="1"/>
          <p:nvPr/>
        </p:nvSpPr>
        <p:spPr>
          <a:xfrm>
            <a:off x="5460580" y="1183856"/>
            <a:ext cx="521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6BD715-C4E6-E846-8DBF-53B2E0963C47}"/>
              </a:ext>
            </a:extLst>
          </p:cNvPr>
          <p:cNvSpPr txBox="1"/>
          <p:nvPr/>
        </p:nvSpPr>
        <p:spPr>
          <a:xfrm>
            <a:off x="4472098" y="2190353"/>
            <a:ext cx="646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396EAF-FDD3-8A44-A57C-9D3A755FEC70}"/>
              </a:ext>
            </a:extLst>
          </p:cNvPr>
          <p:cNvSpPr txBox="1"/>
          <p:nvPr/>
        </p:nvSpPr>
        <p:spPr>
          <a:xfrm>
            <a:off x="4731170" y="2184572"/>
            <a:ext cx="646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0374D5-9D21-554A-A431-9CC18023FFE3}"/>
              </a:ext>
            </a:extLst>
          </p:cNvPr>
          <p:cNvSpPr txBox="1"/>
          <p:nvPr/>
        </p:nvSpPr>
        <p:spPr>
          <a:xfrm>
            <a:off x="4955796" y="2184570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9A23F0-D42E-A146-9618-D640251F97E1}"/>
              </a:ext>
            </a:extLst>
          </p:cNvPr>
          <p:cNvSpPr txBox="1"/>
          <p:nvPr/>
        </p:nvSpPr>
        <p:spPr>
          <a:xfrm>
            <a:off x="5565072" y="2201104"/>
            <a:ext cx="521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1F74C5-EE11-374D-A6DE-61504D2A5900}"/>
              </a:ext>
            </a:extLst>
          </p:cNvPr>
          <p:cNvSpPr txBox="1"/>
          <p:nvPr/>
        </p:nvSpPr>
        <p:spPr>
          <a:xfrm>
            <a:off x="3381644" y="3298009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BCE4FD-350E-E24D-865B-EBE951DFD722}"/>
              </a:ext>
            </a:extLst>
          </p:cNvPr>
          <p:cNvSpPr txBox="1"/>
          <p:nvPr/>
        </p:nvSpPr>
        <p:spPr>
          <a:xfrm>
            <a:off x="3617324" y="3298007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</a:t>
            </a:r>
            <a:r>
              <a:rPr lang="en-US" sz="3200" b="1" dirty="0" err="1">
                <a:solidFill>
                  <a:schemeClr val="accent3"/>
                </a:solidFill>
              </a:rPr>
              <a:t>oa</a:t>
            </a:r>
            <a:endParaRPr lang="en-US" sz="3200" b="1" dirty="0">
              <a:solidFill>
                <a:schemeClr val="accent3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EFC93D6-6FED-3B42-B631-538662BE2EA8}"/>
              </a:ext>
            </a:extLst>
          </p:cNvPr>
          <p:cNvSpPr txBox="1"/>
          <p:nvPr/>
        </p:nvSpPr>
        <p:spPr>
          <a:xfrm>
            <a:off x="4201442" y="3298007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8E30D58-F010-DF4B-992C-0E70A49ECB2A}"/>
              </a:ext>
            </a:extLst>
          </p:cNvPr>
          <p:cNvSpPr txBox="1"/>
          <p:nvPr/>
        </p:nvSpPr>
        <p:spPr>
          <a:xfrm>
            <a:off x="4469109" y="3298007"/>
            <a:ext cx="521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72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26"/>
    </mc:Choice>
    <mc:Fallback xmlns="">
      <p:transition spd="slow" advTm="20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5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822D-55EA-3441-BEB8-4DDEC2D6D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with Fred Talk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FB8B5F-DBCF-E746-BF44-519E8D3C2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5219" b="6202"/>
          <a:stretch/>
        </p:blipFill>
        <p:spPr>
          <a:xfrm>
            <a:off x="1720530" y="2006702"/>
            <a:ext cx="1512999" cy="2298001"/>
          </a:xfr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863E26-CADA-C54E-AB51-86C1755BFA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202"/>
          <a:stretch/>
        </p:blipFill>
        <p:spPr>
          <a:xfrm>
            <a:off x="3464316" y="2006701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AE5CF-87A0-E24F-AA25-3951A7F2D63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845"/>
          <a:stretch/>
        </p:blipFill>
        <p:spPr>
          <a:xfrm>
            <a:off x="5208102" y="2006073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BC98152B-D11E-B64D-92DB-04549E2445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2171" y="4492796"/>
            <a:ext cx="4797287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55276" y="1329729"/>
            <a:ext cx="87126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We teach children to read words using Fred Talk to blend together the sounds they know e.g. m-a-t, mat.</a:t>
            </a:r>
          </a:p>
        </p:txBody>
      </p:sp>
    </p:spTree>
    <p:extLst>
      <p:ext uri="{BB962C8B-B14F-4D97-AF65-F5344CB8AC3E}">
        <p14:creationId xmlns:p14="http://schemas.microsoft.com/office/powerpoint/2010/main" val="239815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76"/>
    </mc:Choice>
    <mc:Fallback xmlns="">
      <p:transition spd="slow" advTm="577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412" y="1196751"/>
            <a:ext cx="8639175" cy="5400599"/>
          </a:xfrm>
        </p:spPr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GB" sz="2800" u="sng" dirty="0">
                <a:hlinkClick r:id="rId3"/>
              </a:rPr>
              <a:t>https://home.oxfordowl.co.uk/reading/reading-schemes-oxford-levels/read-write-inc-phonics-guide/</a:t>
            </a:r>
            <a:endParaRPr lang="en-GB" sz="2800" u="sng" dirty="0"/>
          </a:p>
          <a:p>
            <a:endParaRPr lang="en-GB" sz="2800" u="sng" dirty="0"/>
          </a:p>
          <a:p>
            <a:r>
              <a:rPr lang="en-GB" sz="2800" u="sng" dirty="0"/>
              <a:t>User name</a:t>
            </a:r>
            <a:r>
              <a:rPr lang="en-GB" sz="2800" dirty="0"/>
              <a:t>:  </a:t>
            </a:r>
            <a:r>
              <a:rPr lang="en-GB" dirty="0" err="1"/>
              <a:t>westfieldBB</a:t>
            </a:r>
            <a:r>
              <a:rPr lang="en-GB" dirty="0"/>
              <a:t>  or  </a:t>
            </a:r>
            <a:r>
              <a:rPr lang="en-GB" dirty="0" err="1"/>
              <a:t>westfieldBF</a:t>
            </a:r>
            <a:r>
              <a:rPr lang="en-GB" dirty="0"/>
              <a:t> </a:t>
            </a:r>
          </a:p>
          <a:p>
            <a:r>
              <a:rPr lang="en-GB" dirty="0"/>
              <a:t>                                       </a:t>
            </a:r>
            <a:endParaRPr lang="en-GB" sz="2800" u="sng" dirty="0"/>
          </a:p>
          <a:p>
            <a:r>
              <a:rPr lang="en-GB" sz="2800" u="sng" dirty="0"/>
              <a:t>                    </a:t>
            </a:r>
          </a:p>
          <a:p>
            <a:r>
              <a:rPr lang="en-GB" sz="2800" u="sng" dirty="0"/>
              <a:t>Password</a:t>
            </a:r>
            <a:r>
              <a:rPr lang="en-GB" sz="2800" dirty="0"/>
              <a:t>: pupil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78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4"/>
    </mc:Choice>
    <mc:Fallback xmlns="">
      <p:transition spd="slow" advTm="1255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A6D2F-3B08-4FF6-A0AC-F7D16E2422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</a:t>
            </a:r>
            <a:r>
              <a:rPr lang="en-US" dirty="0" err="1"/>
              <a:t>Miskin</a:t>
            </a:r>
            <a:r>
              <a:rPr lang="en-US" dirty="0"/>
              <a:t> Facebook:</a:t>
            </a:r>
          </a:p>
          <a:p>
            <a:r>
              <a:rPr lang="en-US" dirty="0">
                <a:hlinkClick r:id="rId3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4"/>
              </a:rPr>
              <a:t>http://www.oxfordowl.co.uk/Reading/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42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04"/>
    </mc:Choice>
    <mc:Fallback xmlns="">
      <p:transition spd="slow" advTm="530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5A5A5A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2400" i="1" dirty="0"/>
              <a:t>Jeanette Winterson</a:t>
            </a:r>
            <a:endParaRPr lang="en-US" sz="24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74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77"/>
    </mc:Choice>
    <mc:Fallback xmlns="">
      <p:transition spd="slow" advTm="7177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7|5.5|7.2|6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3.8|2.5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.5|1|0.9|1|1.9|2.7|0.9|0.9|1.9|1.9|0.9|1"/>
</p:tagLst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1465</TotalTime>
  <Words>858</Words>
  <Application>Microsoft Office PowerPoint</Application>
  <PresentationFormat>On-screen Show (4:3)</PresentationFormat>
  <Paragraphs>126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MS PGothic</vt:lpstr>
      <vt:lpstr>MS PGothic</vt:lpstr>
      <vt:lpstr>Arial</vt:lpstr>
      <vt:lpstr>Arial Unicode MS</vt:lpstr>
      <vt:lpstr>Calibri</vt:lpstr>
      <vt:lpstr>Garamond</vt:lpstr>
      <vt:lpstr>Times New Roman</vt:lpstr>
      <vt:lpstr>Wingdings</vt:lpstr>
      <vt:lpstr>NEW Phonics Template</vt:lpstr>
      <vt:lpstr>Read Write Inc. Phonics  Set 1 Sounds and Blending to Read </vt:lpstr>
      <vt:lpstr>What is phonics?</vt:lpstr>
      <vt:lpstr>Speed Sounds Set 1</vt:lpstr>
      <vt:lpstr>Pure Sounds (ruthmiskin.com)</vt:lpstr>
      <vt:lpstr>Pure Sounds (ruthmiskin.com)</vt:lpstr>
      <vt:lpstr>Name the pictures</vt:lpstr>
      <vt:lpstr>Name the pictures</vt:lpstr>
      <vt:lpstr>Teaching letter formation</vt:lpstr>
      <vt:lpstr>Teaching a Set 1 Sound - in action</vt:lpstr>
      <vt:lpstr>What can I do at home to support my child?</vt:lpstr>
      <vt:lpstr>Sounds + blending = reading </vt:lpstr>
      <vt:lpstr>Fred</vt:lpstr>
      <vt:lpstr>What can I do at home to support my child?</vt:lpstr>
      <vt:lpstr>Fred games and Fred talk throughout the day</vt:lpstr>
      <vt:lpstr>Reading with Fred Talk</vt:lpstr>
      <vt:lpstr>Online resources available</vt:lpstr>
      <vt:lpstr>PowerPoint Presentation</vt:lpstr>
      <vt:lpstr>Reading changes everything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Catherine Thomas</cp:lastModifiedBy>
  <cp:revision>153</cp:revision>
  <dcterms:created xsi:type="dcterms:W3CDTF">2015-11-23T14:36:59Z</dcterms:created>
  <dcterms:modified xsi:type="dcterms:W3CDTF">2026-09-21T11:29:40Z</dcterms:modified>
</cp:coreProperties>
</file>